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78750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52734-BAE3-4C03-8925-2CBD8845E2B9}" type="datetimeFigureOut">
              <a:rPr lang="pl-PL" smtClean="0"/>
              <a:pPr/>
              <a:t>2017-01-01</a:t>
            </a:fld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11FB07-07FD-4CE3-8B12-E2064C8643F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52734-BAE3-4C03-8925-2CBD8845E2B9}" type="datetimeFigureOut">
              <a:rPr lang="pl-PL" smtClean="0"/>
              <a:pPr/>
              <a:t>2017-01-01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FB07-07FD-4CE3-8B12-E2064C8643F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52734-BAE3-4C03-8925-2CBD8845E2B9}" type="datetimeFigureOut">
              <a:rPr lang="pl-PL" smtClean="0"/>
              <a:pPr/>
              <a:t>2017-01-01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FB07-07FD-4CE3-8B12-E2064C8643F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52734-BAE3-4C03-8925-2CBD8845E2B9}" type="datetimeFigureOut">
              <a:rPr lang="pl-PL" smtClean="0"/>
              <a:pPr/>
              <a:t>2017-01-01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11FB07-07FD-4CE3-8B12-E2064C8643F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52734-BAE3-4C03-8925-2CBD8845E2B9}" type="datetimeFigureOut">
              <a:rPr lang="pl-PL" smtClean="0"/>
              <a:pPr/>
              <a:t>2017-01-01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FB07-07FD-4CE3-8B12-E2064C8643F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52734-BAE3-4C03-8925-2CBD8845E2B9}" type="datetimeFigureOut">
              <a:rPr lang="pl-PL" smtClean="0"/>
              <a:pPr/>
              <a:t>2017-01-01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FB07-07FD-4CE3-8B12-E2064C8643F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52734-BAE3-4C03-8925-2CBD8845E2B9}" type="datetimeFigureOut">
              <a:rPr lang="pl-PL" smtClean="0"/>
              <a:pPr/>
              <a:t>2017-01-01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311FB07-07FD-4CE3-8B12-E2064C8643F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52734-BAE3-4C03-8925-2CBD8845E2B9}" type="datetimeFigureOut">
              <a:rPr lang="pl-PL" smtClean="0"/>
              <a:pPr/>
              <a:t>2017-01-01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FB07-07FD-4CE3-8B12-E2064C8643F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52734-BAE3-4C03-8925-2CBD8845E2B9}" type="datetimeFigureOut">
              <a:rPr lang="pl-PL" smtClean="0"/>
              <a:pPr/>
              <a:t>2017-01-01</a:t>
            </a:fld>
            <a:endParaRPr lang="pl-PL"/>
          </a:p>
        </p:txBody>
      </p:sp>
      <p:sp>
        <p:nvSpPr>
          <p:cNvPr id="24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FB07-07FD-4CE3-8B12-E2064C8643F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52734-BAE3-4C03-8925-2CBD8845E2B9}" type="datetimeFigureOut">
              <a:rPr lang="pl-PL" smtClean="0"/>
              <a:pPr/>
              <a:t>2017-01-01</a:t>
            </a:fld>
            <a:endParaRPr lang="pl-PL"/>
          </a:p>
        </p:txBody>
      </p:sp>
      <p:sp>
        <p:nvSpPr>
          <p:cNvPr id="29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FB07-07FD-4CE3-8B12-E2064C8643F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52734-BAE3-4C03-8925-2CBD8845E2B9}" type="datetimeFigureOut">
              <a:rPr lang="pl-PL" smtClean="0"/>
              <a:pPr/>
              <a:t>2017-01-01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FB07-07FD-4CE3-8B12-E2064C8643F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3052734-BAE3-4C03-8925-2CBD8845E2B9}" type="datetimeFigureOut">
              <a:rPr lang="pl-PL" smtClean="0"/>
              <a:pPr/>
              <a:t>2017-01-01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311FB07-07FD-4CE3-8B12-E2064C8643F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71600"/>
          </a:xfrm>
        </p:spPr>
        <p:txBody>
          <a:bodyPr>
            <a:normAutofit/>
          </a:bodyPr>
          <a:lstStyle/>
          <a:p>
            <a:pPr algn="ctr"/>
            <a:r>
              <a:rPr lang="pl-PL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„CZYTAM, PISZĘ, LICZĘ”</a:t>
            </a:r>
            <a:endParaRPr lang="pl-PL" sz="4400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2882950"/>
          </a:xfrm>
        </p:spPr>
        <p:txBody>
          <a:bodyPr/>
          <a:lstStyle/>
          <a:p>
            <a:pPr algn="ctr">
              <a:buNone/>
            </a:pPr>
            <a:r>
              <a:rPr lang="pl-PL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CZYLI… JAK przedszkolaki </a:t>
            </a:r>
          </a:p>
          <a:p>
            <a:pPr algn="ctr">
              <a:buNone/>
            </a:pPr>
            <a:r>
              <a:rPr lang="pl-PL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z grupy III A</a:t>
            </a:r>
          </a:p>
          <a:p>
            <a:pPr algn="ctr">
              <a:buNone/>
            </a:pPr>
            <a:r>
              <a:rPr lang="pl-PL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realizowały projekt edukacyjny</a:t>
            </a:r>
          </a:p>
          <a:p>
            <a:pPr algn="ctr">
              <a:buNone/>
            </a:pPr>
            <a:r>
              <a:rPr lang="pl-PL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ROK SZKOLNY 2016/2017</a:t>
            </a:r>
          </a:p>
        </p:txBody>
      </p:sp>
      <p:pic>
        <p:nvPicPr>
          <p:cNvPr id="4" name="Obraz 3" descr="Znalezione obrazy dla zapytania czytanie 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293096"/>
            <a:ext cx="3528392" cy="1965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Znalezione obrazy dla zapytania długopis dla dziecka 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293096"/>
            <a:ext cx="1872208" cy="1970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Znalezione obrazy dla zapytania liczydło 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293096"/>
            <a:ext cx="16561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296144"/>
          </a:xfrm>
        </p:spPr>
        <p:txBody>
          <a:bodyPr>
            <a:noAutofit/>
          </a:bodyPr>
          <a:lstStyle/>
          <a:p>
            <a:pPr algn="ctr"/>
            <a:r>
              <a:rPr lang="pl-PL" b="1" dirty="0" smtClean="0">
                <a:solidFill>
                  <a:srgbClr val="00B050"/>
                </a:solidFill>
                <a:latin typeface="Comic Sans MS" pitchFamily="66" charset="0"/>
              </a:rPr>
              <a:t>„</a:t>
            </a:r>
            <a:r>
              <a:rPr lang="pl-PL" b="1" i="1" dirty="0" smtClean="0">
                <a:solidFill>
                  <a:srgbClr val="00B050"/>
                </a:solidFill>
                <a:latin typeface="Comic Sans MS" pitchFamily="66" charset="0"/>
              </a:rPr>
              <a:t>Dzik jest dziki (…)”</a:t>
            </a:r>
            <a:br>
              <a:rPr lang="pl-PL" b="1" i="1" dirty="0" smtClean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pl-PL" b="1" i="1" dirty="0" smtClean="0">
                <a:solidFill>
                  <a:srgbClr val="00B050"/>
                </a:solidFill>
                <a:latin typeface="Comic Sans MS" pitchFamily="66" charset="0"/>
              </a:rPr>
              <a:t> – my w nadleśnictwie </a:t>
            </a:r>
            <a:r>
              <a:rPr lang="pl-PL" b="1" i="1" dirty="0" err="1" smtClean="0">
                <a:solidFill>
                  <a:srgbClr val="00B050"/>
                </a:solidFill>
                <a:latin typeface="Comic Sans MS" pitchFamily="66" charset="0"/>
              </a:rPr>
              <a:t>kielce</a:t>
            </a:r>
            <a:endParaRPr lang="pl-PL" b="1" i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700807"/>
            <a:ext cx="4411216" cy="4680521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sz="1400" dirty="0" smtClean="0"/>
              <a:t>30 listopada 2016r. w ramach projektu edukacyjnego „Czytam, piszę, liczę” odwiedziliśmy Zespół Świętokrzyskich i Nadnidziańskich Parków Krajobrazowych w Kielcach oraz Nadleśnictwo Kielce.</a:t>
            </a:r>
          </a:p>
          <a:p>
            <a:pPr algn="just"/>
            <a:r>
              <a:rPr lang="pl-PL" sz="1400" dirty="0" smtClean="0"/>
              <a:t>Głównym celem wycieczki było obserwowanie roślin i zwierząt żyjących w lasach oraz kształtowanie postawy „Młodego ekologa”. W czasie zajęć poznaliśmy ekosystem leśny i dowiedzieliśmy się w jaki sposób należy chronić przyrodę. W Izbie Edukacji Leśnej w ciekawy i nowatorski sposób zaprezentowano nam „Puszczę Świętokrzyską” oraz rośliny i zwierzęta w naturalnych sytuacjach. Pani leśnik z Zespołu Świętokrzyskich i Nadnidziańskich Parków Krajobrazowych w Kielcach przedstawiła nam krótki filmik na temat: „Popielicy”- zwierzątka bardzo podobnego do wiewiórki, tylko jak sama nazwa wskazuje popielatego koloru. Ogromnym zaskoczeniem było to, że mogliśmy poznać bohaterów prezentowanego filmiku, czyli dwie popielice. </a:t>
            </a:r>
          </a:p>
          <a:p>
            <a:pPr algn="just">
              <a:buNone/>
            </a:pPr>
            <a:r>
              <a:rPr lang="pl-PL" sz="1400" dirty="0" smtClean="0"/>
              <a:t/>
            </a:r>
            <a:br>
              <a:rPr lang="pl-PL" sz="1400" dirty="0" smtClean="0"/>
            </a:br>
            <a:endParaRPr lang="pl-PL" sz="1400" dirty="0"/>
          </a:p>
        </p:txBody>
      </p:sp>
      <p:pic>
        <p:nvPicPr>
          <p:cNvPr id="4" name="Obraz 3" descr="G:\DCIM\100MSDCF\DSC033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484784"/>
            <a:ext cx="3384376" cy="241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G:\DCIM\100MSDCF\DSC0336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005064"/>
            <a:ext cx="35242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b="1" i="1" dirty="0" smtClean="0">
                <a:solidFill>
                  <a:srgbClr val="FF0000"/>
                </a:solidFill>
                <a:latin typeface="Comic Sans MS" pitchFamily="66" charset="0"/>
              </a:rPr>
              <a:t>MIKOŁAJOWE DARY</a:t>
            </a:r>
            <a:r>
              <a:rPr lang="pl-PL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pl-PL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pl-PL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554163"/>
            <a:ext cx="3691136" cy="2306886"/>
          </a:xfrm>
        </p:spPr>
        <p:txBody>
          <a:bodyPr>
            <a:normAutofit/>
          </a:bodyPr>
          <a:lstStyle/>
          <a:p>
            <a:pPr algn="just"/>
            <a:r>
              <a:rPr lang="pl-PL" sz="1400" dirty="0" smtClean="0"/>
              <a:t>W dniu 06.12.2016 r. </a:t>
            </a:r>
            <a:r>
              <a:rPr lang="pl-PL" sz="1400" b="1" dirty="0" smtClean="0"/>
              <a:t>Święty Mikołaj         w towarzystwie Śnieżynki odwiedził naszą grupę,</a:t>
            </a:r>
            <a:r>
              <a:rPr lang="pl-PL" sz="1400" dirty="0" smtClean="0"/>
              <a:t> obdarował nas prezentem                 i powiedział, że wróci za rok pod warunkiem, że dzieci będą słuchać rodziców i pań w przedszkolu. Wszyscy obiecaliśmy to Mikołajowi i już od dziś czekamy Niego.</a:t>
            </a:r>
          </a:p>
          <a:p>
            <a:pPr algn="just">
              <a:buNone/>
            </a:pPr>
            <a:r>
              <a:rPr lang="pl-PL" sz="1400" dirty="0" smtClean="0"/>
              <a:t> </a:t>
            </a:r>
          </a:p>
          <a:p>
            <a:endParaRPr lang="pl-PL" dirty="0"/>
          </a:p>
        </p:txBody>
      </p:sp>
      <p:pic>
        <p:nvPicPr>
          <p:cNvPr id="6" name="Obraz 5" descr="G:\DCIM\100MSDCF\DSC0339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789040"/>
            <a:ext cx="3248025" cy="2436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G:\DCIM\100MSDCF\DSC034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484784"/>
            <a:ext cx="4716016" cy="324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Podobny obra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293096"/>
            <a:ext cx="3043105" cy="2564904"/>
          </a:xfrm>
          <a:prstGeom prst="rect">
            <a:avLst/>
          </a:prstGeom>
          <a:noFill/>
        </p:spPr>
      </p:pic>
      <p:pic>
        <p:nvPicPr>
          <p:cNvPr id="30726" name="Picture 6" descr="Podobny obraz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0"/>
            <a:ext cx="1047467" cy="148478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smtClean="0">
                <a:solidFill>
                  <a:srgbClr val="7030A0"/>
                </a:solidFill>
                <a:latin typeface="Comic Sans MS" pitchFamily="66" charset="0"/>
              </a:rPr>
              <a:t>Odwiedzili nas też rodzice…</a:t>
            </a:r>
            <a:endParaRPr lang="pl-PL" b="1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554163"/>
            <a:ext cx="4339208" cy="1730822"/>
          </a:xfrm>
        </p:spPr>
        <p:txBody>
          <a:bodyPr/>
          <a:lstStyle/>
          <a:p>
            <a:pPr algn="just"/>
            <a:r>
              <a:rPr lang="pl-PL" sz="1400" dirty="0" smtClean="0"/>
              <a:t>Podczas realizacji projektu gościliśmy również rodziców naszych kolegów i koleżanek, mama  Zosi </a:t>
            </a:r>
            <a:r>
              <a:rPr lang="pl-PL" sz="1400" dirty="0" err="1" smtClean="0"/>
              <a:t>Sieniemiec</a:t>
            </a:r>
            <a:r>
              <a:rPr lang="pl-PL" sz="1400" dirty="0" smtClean="0"/>
              <a:t> czytała nam bajeczkę  „O dwunastu miesiącach”, a tata Antosia-  pan Tadeusz Basiak  zabrał nas w wirtualną wycieczkę do swojego zakładu pracy  i razem z nim poznaliśmy tajniki jak powstaje autobus ….  i nie tylko  </a:t>
            </a:r>
            <a:r>
              <a:rPr lang="pl-PL" sz="1400" dirty="0" smtClean="0">
                <a:sym typeface="Wingdings" pitchFamily="2" charset="2"/>
              </a:rPr>
              <a:t></a:t>
            </a:r>
            <a:endParaRPr lang="pl-PL" sz="1400" dirty="0" smtClean="0"/>
          </a:p>
          <a:p>
            <a:pPr>
              <a:buNone/>
            </a:pPr>
            <a:endParaRPr lang="pl-PL" dirty="0" smtClean="0"/>
          </a:p>
        </p:txBody>
      </p:sp>
      <p:pic>
        <p:nvPicPr>
          <p:cNvPr id="5" name="Obraz 4" descr="G:\DCIM\100MSDCF\DSC0337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501008"/>
            <a:ext cx="417646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G:\DCIM\100MSDCF\DSC034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124744"/>
            <a:ext cx="360040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G:\DCIM\100MSDCF\DSC034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789040"/>
            <a:ext cx="295232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71600"/>
          </a:xfrm>
        </p:spPr>
        <p:txBody>
          <a:bodyPr>
            <a:noAutofit/>
          </a:bodyPr>
          <a:lstStyle/>
          <a:p>
            <a:pPr algn="ctr"/>
            <a:r>
              <a:rPr lang="pl-PL" b="1" i="1" dirty="0" smtClean="0">
                <a:solidFill>
                  <a:srgbClr val="7030A0"/>
                </a:solidFill>
                <a:latin typeface="Comic Sans MS" pitchFamily="66" charset="0"/>
              </a:rPr>
              <a:t>… seniorzy z kieleckiego klubu seniora</a:t>
            </a:r>
            <a:endParaRPr lang="pl-PL" b="1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700808"/>
            <a:ext cx="3475112" cy="4320479"/>
          </a:xfrm>
        </p:spPr>
        <p:txBody>
          <a:bodyPr>
            <a:normAutofit/>
          </a:bodyPr>
          <a:lstStyle/>
          <a:p>
            <a:pPr algn="just"/>
            <a:r>
              <a:rPr lang="pl-PL" sz="1400" dirty="0" smtClean="0"/>
              <a:t>07.12.2016r. nasze przedszkole odwiedzili bardzo mili goście - </a:t>
            </a:r>
            <a:r>
              <a:rPr lang="pl-PL" sz="1400" b="1" dirty="0" smtClean="0"/>
              <a:t>Mikołaj oraz cztery przesympatyczne panie z kieleckiego Klubu Seniora. </a:t>
            </a:r>
            <a:endParaRPr lang="pl-PL" sz="1400" dirty="0" smtClean="0"/>
          </a:p>
          <a:p>
            <a:pPr algn="just">
              <a:buNone/>
            </a:pPr>
            <a:r>
              <a:rPr lang="pl-PL" sz="1400" dirty="0" smtClean="0"/>
              <a:t>        Panie najpierw przeczytały uwielbianą przez dzieci „Lokomotywę” Juliana Tuwima, następnie zaprosiły przedszkolaki do wspólnej zabawy. Wszystkie grupy zamieniły się w jeden, bardzo długi pociąg, który sunął po sali, niczym prawdziwy pociąg po szynach. Dzieci były zachwycone. Następnie Mikołaj zaczął czytać opowieść o ptasim radiu i razem z naszymi małymi milusińskimi przeniósł się w świat ptasich rozmów - przedszkolaki, które świetnie znały bajeczkę Juliana Tuwima „czytały” ją wspólnie z nim.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28673" name="Picture 1" descr="DSC034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916832"/>
            <a:ext cx="5039003" cy="378021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71600"/>
          </a:xfrm>
        </p:spPr>
        <p:txBody>
          <a:bodyPr/>
          <a:lstStyle/>
          <a:p>
            <a:pPr algn="ctr"/>
            <a:r>
              <a:rPr lang="pl-PL" b="1" i="1" dirty="0" smtClean="0">
                <a:solidFill>
                  <a:srgbClr val="7030A0"/>
                </a:solidFill>
                <a:latin typeface="Comic Sans MS" pitchFamily="66" charset="0"/>
              </a:rPr>
              <a:t>I Pan </a:t>
            </a:r>
            <a:r>
              <a:rPr lang="pl-PL" b="1" i="1" dirty="0" err="1" smtClean="0">
                <a:solidFill>
                  <a:srgbClr val="7030A0"/>
                </a:solidFill>
                <a:latin typeface="Comic Sans MS" pitchFamily="66" charset="0"/>
              </a:rPr>
              <a:t>przemysław</a:t>
            </a:r>
            <a:r>
              <a:rPr lang="pl-PL" b="1" i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pl-PL" b="1" i="1" dirty="0" err="1" smtClean="0">
                <a:solidFill>
                  <a:srgbClr val="7030A0"/>
                </a:solidFill>
                <a:latin typeface="Comic Sans MS" pitchFamily="66" charset="0"/>
              </a:rPr>
              <a:t>krystian</a:t>
            </a:r>
            <a:endParaRPr lang="pl-PL" b="1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556793"/>
            <a:ext cx="8443664" cy="1224135"/>
          </a:xfrm>
        </p:spPr>
        <p:txBody>
          <a:bodyPr/>
          <a:lstStyle/>
          <a:p>
            <a:r>
              <a:rPr lang="pl-PL" sz="1400" b="1" dirty="0" smtClean="0"/>
              <a:t>W ramach realizowanego projektu </a:t>
            </a:r>
            <a:r>
              <a:rPr lang="pl-PL" sz="1400" dirty="0" smtClean="0"/>
              <a:t>odwiedził nas również  </a:t>
            </a:r>
            <a:r>
              <a:rPr lang="pl-PL" sz="1400" b="1" dirty="0" smtClean="0"/>
              <a:t>p. Przemysław Krystian z Muzeum Zabawek w Kielcach</a:t>
            </a:r>
            <a:r>
              <a:rPr lang="pl-PL" sz="1400" dirty="0" smtClean="0"/>
              <a:t>, z którym  czytając bajkę „</a:t>
            </a:r>
            <a:r>
              <a:rPr lang="pl-PL" sz="1400" dirty="0" err="1" smtClean="0"/>
              <a:t>Tappi</a:t>
            </a:r>
            <a:r>
              <a:rPr lang="pl-PL" sz="1400" dirty="0" smtClean="0"/>
              <a:t>. O tym, jak na  Szepczący  Las padł czar” sami kreowaliśmy losy bajkowego, wesołego wikinga. Było fantastycznie !!!</a:t>
            </a:r>
          </a:p>
          <a:p>
            <a:pPr>
              <a:buNone/>
            </a:pPr>
            <a:endParaRPr lang="pl-PL" sz="1400" dirty="0" smtClean="0"/>
          </a:p>
          <a:p>
            <a:endParaRPr lang="pl-PL" dirty="0"/>
          </a:p>
        </p:txBody>
      </p:sp>
      <p:pic>
        <p:nvPicPr>
          <p:cNvPr id="27649" name="Picture 1" descr="DSC034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276872"/>
            <a:ext cx="5688632" cy="42670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675656"/>
          </a:xfrm>
        </p:spPr>
        <p:txBody>
          <a:bodyPr>
            <a:noAutofit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  <a:latin typeface="Comic Sans MS" pitchFamily="66" charset="0"/>
              </a:rPr>
              <a:t>„Skąd Święty Mikołaj bierze prezenty?”</a:t>
            </a:r>
            <a:br>
              <a:rPr lang="pl-PL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pl-PL" sz="1800" b="1" dirty="0" smtClean="0">
                <a:solidFill>
                  <a:srgbClr val="FF0000"/>
                </a:solidFill>
                <a:latin typeface="Comic Sans MS" pitchFamily="66" charset="0"/>
              </a:rPr>
              <a:t>- wizyta czytelniczo-muzyczna uczniów </a:t>
            </a:r>
            <a:r>
              <a:rPr lang="pl-PL" sz="18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pl-PL" sz="18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pl-PL" sz="1800" b="1" dirty="0" smtClean="0">
                <a:solidFill>
                  <a:srgbClr val="FF0000"/>
                </a:solidFill>
                <a:latin typeface="Comic Sans MS" pitchFamily="66" charset="0"/>
              </a:rPr>
              <a:t>ze Szkoły Muzycznej w Kielcach</a:t>
            </a:r>
            <a:endParaRPr lang="pl-PL" sz="1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2132856"/>
            <a:ext cx="5112568" cy="4725144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pl-PL" dirty="0" smtClean="0"/>
              <a:t>	</a:t>
            </a:r>
          </a:p>
          <a:p>
            <a:r>
              <a:rPr lang="pl-PL" sz="2900" dirty="0" smtClean="0"/>
              <a:t>15 grudnia 2016 r. w ramach współpracy naszego przedszkola  ze Szkołą Muzyczną w Kielcach i jednocześnie realizacją  projektu edukacyjnego „Czytam, piszę, liczę” </a:t>
            </a:r>
            <a:r>
              <a:rPr lang="pl-PL" sz="2900" i="1" dirty="0" smtClean="0"/>
              <a:t>odwiedzili uczniowie Szkoły Muzycznej wraz z nauczycielką języka polskiego  p. Małgorzatą Potocką – </a:t>
            </a:r>
            <a:r>
              <a:rPr lang="pl-PL" sz="2900" i="1" dirty="0" err="1" smtClean="0"/>
              <a:t>Ziętal</a:t>
            </a:r>
            <a:r>
              <a:rPr lang="pl-PL" sz="2900" i="1" dirty="0" smtClean="0"/>
              <a:t>. </a:t>
            </a:r>
            <a:r>
              <a:rPr lang="pl-PL" sz="2900" dirty="0" smtClean="0"/>
              <a:t> Starsi koledzy z podziałem na role przeczytali dzieciom bajkę pt. „Skąd Święty Mikołaj bierze prezenty?”, historię o pewnym pięcioletnim chłopcu o imieniu Franek, który uwielbiał dostawać prezenty od Mikołaja. Nic w tym dziwnego. Każdy chłopiec i każda dziewczynka lubi dostawać prezenty. Odkąd jednak Franek skończył pięć lat, zaczął zadawać sobie pytanie: Skąd Święty Mikołaj bierze prezenty? </a:t>
            </a:r>
          </a:p>
          <a:p>
            <a:pPr>
              <a:buNone/>
            </a:pPr>
            <a:r>
              <a:rPr lang="pl-PL" sz="2900" dirty="0" smtClean="0"/>
              <a:t>         Dzieci z zapartym tchem słuchały tej edukacyjnej bajeczki i dostały zaskakującą odpowiedź na pytanie, które osobiście zadał Frank Świętemu Mikołajowi, a ten udzielił mu na nie skrupulatnej odpowiedzi. Dzieci brawami podziękowały uczniom za pięknie przeczytaną bajkę. Swój pobyt w przedszkolu uczniowie dodatkowo uświetnili grą na skrzypcach, wyczarowując znane polskie kolędy z najstarszą kolędą na czele -  „Bóg się rodzi”. Przedszkolaki również przygotowały niespodziankę i zaśpiewały kolędę „Przybieżeli do Betlejem pasterze”.</a:t>
            </a:r>
          </a:p>
          <a:p>
            <a:pPr>
              <a:buNone/>
            </a:pPr>
            <a:r>
              <a:rPr lang="pl-PL" sz="2900" dirty="0" smtClean="0"/>
              <a:t>         W tak przyjemnej przedświątecznej atmosferze pożegnaliśmy naszych gości ze Szkoły Muzycznej.</a:t>
            </a:r>
          </a:p>
          <a:p>
            <a:endParaRPr lang="pl-PL" sz="2900" dirty="0"/>
          </a:p>
        </p:txBody>
      </p:sp>
      <p:pic>
        <p:nvPicPr>
          <p:cNvPr id="4" name="Obraz 3" descr="G:\DCIM\100MSDCF\DSC0344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2276872"/>
            <a:ext cx="2808311" cy="208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G:\DCIM\100MSDCF\DSC034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581128"/>
            <a:ext cx="2908350" cy="1785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rgbClr val="00B050"/>
                </a:solidFill>
                <a:latin typeface="Comic Sans MS" pitchFamily="66" charset="0"/>
              </a:rPr>
              <a:t>W świątecznym nastroju</a:t>
            </a:r>
            <a:endParaRPr lang="pl-PL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4" name="Symbol zastępczy zawartości 3" descr="G:\DCIM\100MSDCF\DSC03475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76056" y="3717032"/>
            <a:ext cx="374441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ymbol zastępczy zawartości 7"/>
          <p:cNvSpPr>
            <a:spLocks noGrp="1"/>
          </p:cNvSpPr>
          <p:nvPr>
            <p:ph sz="half" idx="2"/>
          </p:nvPr>
        </p:nvSpPr>
        <p:spPr>
          <a:xfrm>
            <a:off x="683568" y="1196752"/>
            <a:ext cx="4343400" cy="2448272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pl-PL" sz="2900" dirty="0" smtClean="0"/>
              <a:t>22 grudnia 2016 r. przedszkolaki z oddziału IV muzycznego przedstawiły dla wszystkich przedszkolaków oraz pracowników przedszkola Jasełka pt. „Narodził się Pan”. Głównym celem tej uroczystości było wprowadzenie uczestników w radosną atmosferę Świąt Bożego Narodzenia. Dzieci przebrane w kostiumy postaci z Jasełek recytowały teksty i interpretowały w sposób aktorski swoje role. </a:t>
            </a:r>
          </a:p>
          <a:p>
            <a:r>
              <a:rPr lang="pl-PL" sz="2900" dirty="0" smtClean="0"/>
              <a:t>Nasza grupa  ten dzień zaczęła od świątecznego poczęstunku przygotowanego przez Radę Rodziców.</a:t>
            </a:r>
          </a:p>
          <a:p>
            <a:pPr>
              <a:buNone/>
            </a:pPr>
            <a:r>
              <a:rPr lang="pl-PL" sz="2900" dirty="0" smtClean="0"/>
              <a:t>         Dziękujemy!</a:t>
            </a:r>
          </a:p>
          <a:p>
            <a:pPr>
              <a:buNone/>
            </a:pPr>
            <a:endParaRPr lang="pl-PL" dirty="0" smtClean="0"/>
          </a:p>
        </p:txBody>
      </p:sp>
      <p:pic>
        <p:nvPicPr>
          <p:cNvPr id="5" name="Obraz 4" descr="G:\DCIM\100MSDCF\DSC0346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645024"/>
            <a:ext cx="3667125" cy="275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G:\DCIM\100MSDCF\DSC0347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26876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244827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b="1" dirty="0" smtClean="0">
                <a:solidFill>
                  <a:srgbClr val="00B050"/>
                </a:solidFill>
                <a:latin typeface="Comic Sans MS" pitchFamily="66" charset="0"/>
              </a:rPr>
              <a:t>Niektórzy z nas podczas rozdania nagród w konkursie na „Najpiękniejszy stroik bożonarodzeniowy”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6" name="Symbol zastępczy zawartości 5" descr="G:\DCIM\100MSDCF\DSC0348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852936"/>
            <a:ext cx="423441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G:\DCIM\100MSDCF\DSC0348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852936"/>
            <a:ext cx="403244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smtClean="0">
                <a:solidFill>
                  <a:srgbClr val="0070C0"/>
                </a:solidFill>
                <a:latin typeface="Comic Sans MS" pitchFamily="66" charset="0"/>
              </a:rPr>
              <a:t>Oprócz tego wykonaliśmy:</a:t>
            </a:r>
            <a:endParaRPr lang="pl-PL" b="1" i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pl-PL" dirty="0" smtClean="0"/>
              <a:t>„Świąteczne dekoracje” – kolorowe bombki             i tekturowe choinki;</a:t>
            </a:r>
          </a:p>
          <a:p>
            <a:pPr lvl="0"/>
            <a:r>
              <a:rPr lang="pl-PL" dirty="0" smtClean="0"/>
              <a:t>Ważyliśmy, mierzyliśmy, określaliśmy kształty ciasteczek;</a:t>
            </a:r>
          </a:p>
          <a:p>
            <a:pPr lvl="0"/>
            <a:r>
              <a:rPr lang="pl-PL" dirty="0" smtClean="0"/>
              <a:t>Przygotowaliśmy świąteczne przyjęcie – rozdzielanie, liczenie, dodawanie, odejmowanie, ocena sytuacji ( czego jest za dużo, czego brakuje);</a:t>
            </a:r>
          </a:p>
          <a:p>
            <a:pPr lvl="0"/>
            <a:r>
              <a:rPr lang="pl-PL" dirty="0" smtClean="0"/>
              <a:t>Manipulowaliśmy liczmanami;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23554" name="Obraz 7" descr="Znalezione obrazy dla zapytania życzenia na narodzenie 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5060765"/>
            <a:ext cx="2699792" cy="1797235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476672"/>
            <a:ext cx="8686800" cy="5603453"/>
          </a:xfrm>
        </p:spPr>
        <p:txBody>
          <a:bodyPr/>
          <a:lstStyle/>
          <a:p>
            <a:pPr lvl="0"/>
            <a:r>
              <a:rPr lang="pl-PL" dirty="0" smtClean="0"/>
              <a:t>Układaliśmy Świętego  Mikołaja z puzzli,;</a:t>
            </a:r>
          </a:p>
          <a:p>
            <a:pPr lvl="0"/>
            <a:r>
              <a:rPr lang="pl-PL" dirty="0" smtClean="0"/>
              <a:t>Wykonaliśmy prace  plastyczne przedstawiające postać Świętego Mikołaja, renifera, łamanie się opłatkiem, ubieranie choinki  różnymi technikami plastycznymi, np. malowanie kulkami waty,  malowanie farbami, wycinanie, plastelina itp.);</a:t>
            </a:r>
          </a:p>
          <a:p>
            <a:pPr lvl="0"/>
            <a:r>
              <a:rPr lang="pl-PL" dirty="0" smtClean="0"/>
              <a:t>Odnaleźliśmy matematykę ukrytą w bajkach       i literaturze dla dzieci.</a:t>
            </a:r>
          </a:p>
          <a:p>
            <a:endParaRPr lang="pl-PL" dirty="0"/>
          </a:p>
        </p:txBody>
      </p:sp>
      <p:pic>
        <p:nvPicPr>
          <p:cNvPr id="22530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4735830"/>
            <a:ext cx="3384376" cy="212217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smtClean="0">
                <a:solidFill>
                  <a:srgbClr val="00B050"/>
                </a:solidFill>
                <a:latin typeface="Comic Sans MS" pitchFamily="66" charset="0"/>
              </a:rPr>
              <a:t>Odwiedziliśmy bibliotekę</a:t>
            </a:r>
            <a:endParaRPr lang="pl-PL" b="1" i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340769"/>
            <a:ext cx="4771256" cy="2952328"/>
          </a:xfrm>
        </p:spPr>
        <p:txBody>
          <a:bodyPr>
            <a:normAutofit/>
          </a:bodyPr>
          <a:lstStyle/>
          <a:p>
            <a:r>
              <a:rPr lang="pl-PL" sz="1600" dirty="0" smtClean="0"/>
              <a:t>9 listopada 2016r. w ramach naszego projektu edukacyjnego „Czytam, piszę, liczę” odwiedziliśmy Miejską Bibliotekę Publiczną „Na Bocianku”.</a:t>
            </a:r>
          </a:p>
          <a:p>
            <a:r>
              <a:rPr lang="pl-PL" sz="1600" dirty="0" smtClean="0"/>
              <a:t>Z dużym zainteresowaniem słuchaliśmy wykładu o rodzajach książek dla dzieci, które można przeczytać nie tylko przy realizacji projektu edukacyjnego dotyczące nauki czytania i liczenia. Następnie </a:t>
            </a:r>
            <a:r>
              <a:rPr lang="pl-PL" sz="1600" dirty="0" smtClean="0"/>
              <a:t>mieliśmy </a:t>
            </a:r>
            <a:r>
              <a:rPr lang="pl-PL" sz="1600" dirty="0" smtClean="0"/>
              <a:t>do wykonania wiele zadań: smakowych, słuchowych i matematycznych związanych z czytanymi bajeczkami.</a:t>
            </a:r>
          </a:p>
          <a:p>
            <a:endParaRPr lang="pl-PL" sz="1600" dirty="0"/>
          </a:p>
        </p:txBody>
      </p:sp>
      <p:pic>
        <p:nvPicPr>
          <p:cNvPr id="1026" name="Picture 2" descr="http://www.przedszkole25.info.pl/images/galerie/biblioteka112166/DSC03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3356992"/>
            <a:ext cx="3312368" cy="2567085"/>
          </a:xfrm>
          <a:prstGeom prst="rect">
            <a:avLst/>
          </a:prstGeom>
          <a:noFill/>
        </p:spPr>
      </p:pic>
      <p:pic>
        <p:nvPicPr>
          <p:cNvPr id="1028" name="Picture 4" descr="http://www.przedszkole25.info.pl/images/galerie/biblioteka112166/DSC031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149080"/>
            <a:ext cx="3444825" cy="2473385"/>
          </a:xfrm>
          <a:prstGeom prst="rect">
            <a:avLst/>
          </a:prstGeom>
          <a:noFill/>
        </p:spPr>
      </p:pic>
      <p:pic>
        <p:nvPicPr>
          <p:cNvPr id="1032" name="Picture 8" descr="Podobny obra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196752"/>
            <a:ext cx="2520280" cy="205139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r>
              <a:rPr lang="pl-PL" b="1" i="1" dirty="0" smtClean="0">
                <a:solidFill>
                  <a:srgbClr val="FF0000"/>
                </a:solidFill>
                <a:latin typeface="Comic Sans MS" pitchFamily="66" charset="0"/>
              </a:rPr>
              <a:t>Do zobaczenia  </a:t>
            </a:r>
            <a:r>
              <a:rPr lang="pl-PL" b="1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  </a:t>
            </a:r>
            <a:r>
              <a:rPr lang="pl-PL" b="1" i="1" dirty="0" smtClean="0">
                <a:solidFill>
                  <a:srgbClr val="FF0000"/>
                </a:solidFill>
                <a:latin typeface="Comic Sans MS" pitchFamily="66" charset="0"/>
              </a:rPr>
              <a:t>Grupa III a </a:t>
            </a:r>
            <a:endParaRPr lang="pl-PL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5805264"/>
            <a:ext cx="8686800" cy="720080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pl-PL" b="1" dirty="0" smtClean="0">
                <a:solidFill>
                  <a:srgbClr val="FF0000"/>
                </a:solidFill>
              </a:rPr>
              <a:t>Opracowała</a:t>
            </a:r>
            <a:r>
              <a:rPr lang="pl-PL" b="1" i="1" dirty="0" smtClean="0">
                <a:solidFill>
                  <a:srgbClr val="FF0000"/>
                </a:solidFill>
              </a:rPr>
              <a:t>: mgr Anna Chmielewska</a:t>
            </a:r>
            <a:endParaRPr lang="pl-PL" b="1" i="1" dirty="0">
              <a:solidFill>
                <a:srgbClr val="FF0000"/>
              </a:solidFill>
            </a:endParaRPr>
          </a:p>
        </p:txBody>
      </p:sp>
      <p:pic>
        <p:nvPicPr>
          <p:cNvPr id="5" name="Obraz 4" descr="G:\DCIM\100MSDCF\DSC0316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268760"/>
            <a:ext cx="5688632" cy="4272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6427440" cy="838200"/>
          </a:xfrm>
        </p:spPr>
        <p:txBody>
          <a:bodyPr>
            <a:noAutofit/>
          </a:bodyPr>
          <a:lstStyle/>
          <a:p>
            <a:pPr algn="ctr"/>
            <a:r>
              <a:rPr lang="pl-PL" b="1" i="1" dirty="0" smtClean="0">
                <a:solidFill>
                  <a:srgbClr val="00B0F0"/>
                </a:solidFill>
                <a:latin typeface="Comic Sans MS" pitchFamily="66" charset="0"/>
              </a:rPr>
              <a:t>„Popłynęliśmy” aż do… </a:t>
            </a:r>
            <a:r>
              <a:rPr lang="pl-PL" b="1" i="1" dirty="0" err="1" smtClean="0">
                <a:solidFill>
                  <a:srgbClr val="00B0F0"/>
                </a:solidFill>
                <a:latin typeface="Comic Sans MS" pitchFamily="66" charset="0"/>
              </a:rPr>
              <a:t>Oceaniki</a:t>
            </a:r>
            <a:endParaRPr lang="pl-PL" b="1" i="1" dirty="0">
              <a:solidFill>
                <a:srgbClr val="00B0F0"/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0" y="1844824"/>
            <a:ext cx="4419600" cy="4235301"/>
          </a:xfrm>
        </p:spPr>
        <p:txBody>
          <a:bodyPr>
            <a:normAutofit fontScale="92500"/>
          </a:bodyPr>
          <a:lstStyle/>
          <a:p>
            <a:pPr algn="just"/>
            <a:r>
              <a:rPr lang="pl-PL" sz="1800" dirty="0" smtClean="0"/>
              <a:t>10.11.2016r. pojechaliśmy do Oceanarium znajdującym się w Kompleksie Świętokrzyska Polana w Chrustach.</a:t>
            </a:r>
          </a:p>
          <a:p>
            <a:pPr algn="just"/>
            <a:r>
              <a:rPr lang="pl-PL" sz="1800" dirty="0" smtClean="0"/>
              <a:t>Przewodnik opowiedział nam o wszystkich gatunkach znajdujących się na ekspozycji </a:t>
            </a:r>
            <a:r>
              <a:rPr lang="pl-PL" sz="1800" dirty="0" err="1" smtClean="0"/>
              <a:t>Oceaniki</a:t>
            </a:r>
            <a:r>
              <a:rPr lang="pl-PL" sz="1800" dirty="0" smtClean="0"/>
              <a:t>, przedstawił ich życie, zdradził ich tajemnice, znane tylko nielicznym. Dzięki niemu  dowiedzieliśmy się, która ryba dała życie zwierzętom na lądzie oraz z bliska mogliśmy podziwiać ulubionych bajkowych bohaterów - rybki </a:t>
            </a:r>
            <a:r>
              <a:rPr lang="pl-PL" sz="1800" dirty="0" err="1" smtClean="0"/>
              <a:t>Nemo</a:t>
            </a:r>
            <a:r>
              <a:rPr lang="pl-PL" sz="1800" dirty="0" smtClean="0"/>
              <a:t> i </a:t>
            </a:r>
            <a:r>
              <a:rPr lang="pl-PL" sz="1800" dirty="0" err="1" smtClean="0"/>
              <a:t>Dori</a:t>
            </a:r>
            <a:r>
              <a:rPr lang="pl-PL" sz="1800" dirty="0" smtClean="0"/>
              <a:t>.</a:t>
            </a:r>
          </a:p>
          <a:p>
            <a:pPr algn="just"/>
            <a:r>
              <a:rPr lang="pl-PL" sz="1800" dirty="0" smtClean="0"/>
              <a:t>Na zakończenie wycieczki bawiliśmy  się z rekinem - maskotką </a:t>
            </a:r>
            <a:r>
              <a:rPr lang="pl-PL" sz="1800" dirty="0" err="1" smtClean="0"/>
              <a:t>Oceaniki</a:t>
            </a:r>
            <a:r>
              <a:rPr lang="pl-PL" sz="1800" dirty="0" smtClean="0"/>
              <a:t>.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15362" name="Picture 2" descr="http://www.przedszkole25.info.pl/images/galerie/oceanika/DSC03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3635757" cy="2428685"/>
          </a:xfrm>
          <a:prstGeom prst="rect">
            <a:avLst/>
          </a:prstGeom>
          <a:noFill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88640"/>
            <a:ext cx="2236096" cy="16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933056"/>
            <a:ext cx="3600400" cy="2700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Znalezione obrazy dla zapytania nemo 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5085184"/>
            <a:ext cx="2163543" cy="148478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620688"/>
            <a:ext cx="8686800" cy="864096"/>
          </a:xfrm>
        </p:spPr>
        <p:txBody>
          <a:bodyPr/>
          <a:lstStyle/>
          <a:p>
            <a:pPr algn="ctr"/>
            <a:r>
              <a:rPr lang="pl-PL" b="1" i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sym typeface="Wingdings" pitchFamily="2" charset="2"/>
              </a:rPr>
              <a:t> Tu Polskie radio </a:t>
            </a:r>
            <a:r>
              <a:rPr lang="pl-PL" b="1" i="1" dirty="0" err="1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sym typeface="Wingdings" pitchFamily="2" charset="2"/>
              </a:rPr>
              <a:t>kielce</a:t>
            </a:r>
            <a:endParaRPr lang="pl-PL" b="1" i="1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71600" y="1554163"/>
            <a:ext cx="3312368" cy="2738934"/>
          </a:xfrm>
        </p:spPr>
        <p:txBody>
          <a:bodyPr>
            <a:normAutofit/>
          </a:bodyPr>
          <a:lstStyle/>
          <a:p>
            <a:pPr algn="just"/>
            <a:r>
              <a:rPr lang="pl-PL" sz="1400" dirty="0" smtClean="0"/>
              <a:t>21 listopada 2016r. udaliśmy się do Polskiego Radia Kielce, gdzie zwiedziliśmy reżyserkę, studio nagraniowe, salę konferencyjną          i wystawę najstarszych odbiorników radiowych. Dowiedzieliśmy  się na czym polega nagrywanie audycji            i </a:t>
            </a:r>
            <a:r>
              <a:rPr lang="pl-PL" sz="1400" dirty="0" smtClean="0"/>
              <a:t>mieliśmy </a:t>
            </a:r>
            <a:r>
              <a:rPr lang="pl-PL" sz="1400" dirty="0" smtClean="0"/>
              <a:t>okazję zobaczyć jak nagrywa się audycję prowadzoną „na żywo”, co było niezwykłym przeżyciem i ciekawym doświadczeniem. </a:t>
            </a:r>
            <a:endParaRPr lang="pl-PL" sz="1400" dirty="0"/>
          </a:p>
        </p:txBody>
      </p:sp>
      <p:pic>
        <p:nvPicPr>
          <p:cNvPr id="16386" name="Picture 2" descr="Znalezione obrazy dla zapytania polskie radio kielce 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0"/>
            <a:ext cx="1414524" cy="692696"/>
          </a:xfrm>
          <a:prstGeom prst="rect">
            <a:avLst/>
          </a:prstGeom>
          <a:noFill/>
        </p:spPr>
      </p:pic>
      <p:pic>
        <p:nvPicPr>
          <p:cNvPr id="16388" name="Picture 4" descr="http://www.przedszkole25.info.pl/images/galerie/radio2016/DSC032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340768"/>
            <a:ext cx="3620688" cy="2315967"/>
          </a:xfrm>
          <a:prstGeom prst="rect">
            <a:avLst/>
          </a:prstGeom>
          <a:noFill/>
        </p:spPr>
      </p:pic>
      <p:pic>
        <p:nvPicPr>
          <p:cNvPr id="16390" name="Picture 6" descr="http://www.przedszkole25.info.pl/images/galerie/radio2016/DSC032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789040"/>
            <a:ext cx="4307893" cy="2864917"/>
          </a:xfrm>
          <a:prstGeom prst="rect">
            <a:avLst/>
          </a:prstGeom>
          <a:noFill/>
        </p:spPr>
      </p:pic>
      <p:pic>
        <p:nvPicPr>
          <p:cNvPr id="16392" name="Picture 8" descr="Znalezione obrazy dla zapytania stare radio 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490116"/>
            <a:ext cx="2808312" cy="211927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smtClean="0">
                <a:solidFill>
                  <a:srgbClr val="FF0000"/>
                </a:solidFill>
                <a:latin typeface="Comic Sans MS" pitchFamily="66" charset="0"/>
              </a:rPr>
              <a:t>Nasza Grupa w teatrze</a:t>
            </a:r>
            <a:endParaRPr lang="pl-PL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554162"/>
            <a:ext cx="4051176" cy="4755158"/>
          </a:xfrm>
        </p:spPr>
        <p:txBody>
          <a:bodyPr>
            <a:normAutofit fontScale="92500"/>
          </a:bodyPr>
          <a:lstStyle/>
          <a:p>
            <a:pPr algn="just"/>
            <a:r>
              <a:rPr lang="pl-PL" sz="1800" dirty="0" smtClean="0"/>
              <a:t>23 listopada 2016r.  W </a:t>
            </a:r>
            <a:r>
              <a:rPr lang="pl-PL" sz="1800" dirty="0" err="1" smtClean="0"/>
              <a:t>TLiA</a:t>
            </a:r>
            <a:r>
              <a:rPr lang="pl-PL" sz="1800" dirty="0" smtClean="0"/>
              <a:t> „Kubuś”   w  Kielcach obejrzeliśmy pogodne, rozśpiewane, żywiołowe i pełne uroku przedstawienie, w którym główny bohater – Koziołek przemierzał świat, szukając swego miejsca na ziemi. Odwiedzał egzotyczne kraje, poznawał ich mieszkańców i przeżywał wiele emocjonujących przygód – groźnych, śmiesznych i pouczających, z których wychodził cało i w chwale przybył do Pacanowa, odnajdując całkiem blisko to, co dla niego najlepsze. Wartka akcja, prosta fabuła, krótki, rymowany tekst sztuki i łatwo wpadająca w ucho muzyka przypadła nam -małym widzom do gustu, za co nagrodziliśmy aktorów śpiewem i gromkimi brawami.</a:t>
            </a:r>
          </a:p>
          <a:p>
            <a:endParaRPr lang="pl-PL" dirty="0"/>
          </a:p>
        </p:txBody>
      </p:sp>
      <p:pic>
        <p:nvPicPr>
          <p:cNvPr id="18434" name="Picture 2" descr="http://www.teatrkubus.pl/sites/default/files/styles/large/public/field/image/przygody_koziolka_matolka_8.jpg?itok=Hd93pcuc%22%20\o%20%22\%22Przygody%20Kozio%C5%82ka%20Mato%C5%82ka\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717032"/>
            <a:ext cx="3741346" cy="2634977"/>
          </a:xfrm>
          <a:prstGeom prst="rect">
            <a:avLst/>
          </a:prstGeom>
          <a:noFill/>
        </p:spPr>
      </p:pic>
      <p:pic>
        <p:nvPicPr>
          <p:cNvPr id="18436" name="Picture 4" descr="Znalezione obrazy dla zapytania koziołek matołek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268760"/>
            <a:ext cx="2448272" cy="243739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1440160"/>
          </a:xfrm>
        </p:spPr>
        <p:txBody>
          <a:bodyPr>
            <a:normAutofit fontScale="90000"/>
          </a:bodyPr>
          <a:lstStyle/>
          <a:p>
            <a:r>
              <a:rPr lang="pl-PL" b="1" i="1" dirty="0" smtClean="0"/>
              <a:t>                     </a:t>
            </a:r>
            <a:br>
              <a:rPr lang="pl-PL" b="1" i="1" dirty="0" smtClean="0"/>
            </a:br>
            <a:r>
              <a:rPr lang="pl-PL" sz="4000" b="1" i="1" dirty="0" smtClean="0">
                <a:latin typeface="Comic Sans MS" pitchFamily="66" charset="0"/>
              </a:rPr>
              <a:t>       </a:t>
            </a:r>
            <a:r>
              <a:rPr lang="pl-PL" sz="4000" b="1" dirty="0" smtClean="0">
                <a:latin typeface="Comic Sans MS" pitchFamily="66" charset="0"/>
              </a:rPr>
              <a:t>GŁOŚNE  CZYTANIE BAJEK </a:t>
            </a:r>
            <a:br>
              <a:rPr lang="pl-PL" sz="4000" b="1" dirty="0" smtClean="0">
                <a:latin typeface="Comic Sans MS" pitchFamily="66" charset="0"/>
              </a:rPr>
            </a:br>
            <a:r>
              <a:rPr lang="pl-PL" sz="4000" b="1" i="1" dirty="0" smtClean="0"/>
              <a:t>                  </a:t>
            </a:r>
            <a:r>
              <a:rPr lang="pl-PL" sz="4000" b="1" i="1" dirty="0" smtClean="0">
                <a:latin typeface="Comic Sans MS" pitchFamily="66" charset="0"/>
              </a:rPr>
              <a:t>czyli coś dla ducha</a:t>
            </a:r>
            <a:r>
              <a:rPr lang="pl-PL" sz="4000" b="1" i="1" dirty="0" smtClean="0"/>
              <a:t/>
            </a:r>
            <a:br>
              <a:rPr lang="pl-PL" sz="4000" b="1" i="1" dirty="0" smtClean="0"/>
            </a:br>
            <a:r>
              <a:rPr lang="pl-PL" sz="4000" b="1" i="1" dirty="0" smtClean="0"/>
              <a:t> 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700809"/>
            <a:ext cx="8686800" cy="864096"/>
          </a:xfrm>
        </p:spPr>
        <p:txBody>
          <a:bodyPr/>
          <a:lstStyle/>
          <a:p>
            <a:r>
              <a:rPr lang="pl-PL" sz="1400" dirty="0" smtClean="0"/>
              <a:t>Słuchaliśmy bajek czytanych przez marszałka województwa świętokrzyskiego </a:t>
            </a:r>
            <a:r>
              <a:rPr lang="pl-PL" sz="1400" i="1" dirty="0" smtClean="0"/>
              <a:t>p. Adama </a:t>
            </a:r>
            <a:r>
              <a:rPr lang="pl-PL" sz="1400" i="1" dirty="0" err="1" smtClean="0"/>
              <a:t>Jarubasa</a:t>
            </a:r>
            <a:r>
              <a:rPr lang="pl-PL" sz="1400" dirty="0" smtClean="0"/>
              <a:t>, dyrektor Europejskiego Centrum Bajki w Pacanowie </a:t>
            </a:r>
            <a:r>
              <a:rPr lang="pl-PL" sz="1400" i="1" dirty="0" smtClean="0"/>
              <a:t>p. Karolinę </a:t>
            </a:r>
            <a:r>
              <a:rPr lang="pl-PL" sz="1400" i="1" dirty="0" err="1" smtClean="0"/>
              <a:t>Kępczyk</a:t>
            </a:r>
            <a:r>
              <a:rPr lang="pl-PL" sz="1400" i="1" dirty="0" smtClean="0"/>
              <a:t> </a:t>
            </a:r>
            <a:r>
              <a:rPr lang="pl-PL" sz="1400" dirty="0" smtClean="0"/>
              <a:t>(która wystąpiła w roli Królewny Śnieżki) oraz </a:t>
            </a:r>
            <a:r>
              <a:rPr lang="pl-PL" sz="1400" i="1" dirty="0" smtClean="0"/>
              <a:t>Koziołka Matołka </a:t>
            </a:r>
            <a:r>
              <a:rPr lang="pl-PL" sz="1400" dirty="0" smtClean="0"/>
              <a:t>prosto z Pacanowa.</a:t>
            </a:r>
          </a:p>
          <a:p>
            <a:pPr>
              <a:buNone/>
            </a:pPr>
            <a:endParaRPr lang="pl-PL" dirty="0" smtClean="0"/>
          </a:p>
          <a:p>
            <a:endParaRPr lang="pl-PL" dirty="0"/>
          </a:p>
        </p:txBody>
      </p:sp>
      <p:pic>
        <p:nvPicPr>
          <p:cNvPr id="17409" name="Picture 1" descr="DSC032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492896"/>
            <a:ext cx="4032448" cy="3024336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pic>
        <p:nvPicPr>
          <p:cNvPr id="17410" name="Picture 2" descr="DSC032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492896"/>
            <a:ext cx="4003049" cy="300330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587680" cy="1368152"/>
          </a:xfrm>
        </p:spPr>
        <p:txBody>
          <a:bodyPr/>
          <a:lstStyle/>
          <a:p>
            <a:pPr algn="ctr"/>
            <a:r>
              <a:rPr lang="pl-PL" b="1" i="1" dirty="0" smtClean="0">
                <a:solidFill>
                  <a:srgbClr val="787509"/>
                </a:solidFill>
                <a:latin typeface="Comic Sans MS" pitchFamily="66" charset="0"/>
              </a:rPr>
              <a:t>Teraz coś dla ciała,</a:t>
            </a:r>
            <a:br>
              <a:rPr lang="pl-PL" b="1" i="1" dirty="0" smtClean="0">
                <a:solidFill>
                  <a:srgbClr val="787509"/>
                </a:solidFill>
                <a:latin typeface="Comic Sans MS" pitchFamily="66" charset="0"/>
              </a:rPr>
            </a:br>
            <a:r>
              <a:rPr lang="pl-PL" b="1" i="1" dirty="0" smtClean="0">
                <a:solidFill>
                  <a:srgbClr val="787509"/>
                </a:solidFill>
                <a:latin typeface="Comic Sans MS" pitchFamily="66" charset="0"/>
              </a:rPr>
              <a:t> </a:t>
            </a:r>
            <a:r>
              <a:rPr lang="pl-PL" sz="1600" b="1" i="1" dirty="0" smtClean="0">
                <a:solidFill>
                  <a:srgbClr val="787509"/>
                </a:solidFill>
                <a:latin typeface="Comic Sans MS" pitchFamily="66" charset="0"/>
              </a:rPr>
              <a:t>czyli Andrzejki i Katarzynki </a:t>
            </a:r>
            <a:endParaRPr lang="pl-PL" sz="1600" b="1" i="1" dirty="0">
              <a:solidFill>
                <a:srgbClr val="787509"/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1586806"/>
          </a:xfrm>
        </p:spPr>
        <p:txBody>
          <a:bodyPr>
            <a:normAutofit/>
          </a:bodyPr>
          <a:lstStyle/>
          <a:p>
            <a:pPr algn="just"/>
            <a:r>
              <a:rPr lang="pl-PL" sz="1500" dirty="0" smtClean="0"/>
              <a:t>25 listopada 2016r. </a:t>
            </a:r>
            <a:r>
              <a:rPr lang="pl-PL" sz="1500" b="1" dirty="0" smtClean="0"/>
              <a:t>w ramach projektu edukacyjnego „Czytam, piszę, liczę”</a:t>
            </a:r>
            <a:r>
              <a:rPr lang="pl-PL" sz="1500" dirty="0" smtClean="0"/>
              <a:t> pięknie przebrani             w bajkowe kostiumy zawitaliśmy do sali gimnastycznej,  by wspólnie się pobawić, poczarować                i powróżyć. Dowiedzieliśmy się co nas czeka w niedalekiej przyszłości (kto musi uważać na zdrowie, kto ma jeść mniej słodyczy….) i tej bardziej odległej (np. kto będzie wojażował po świecie). Było nawet lanie wosku przez dziurkę od klucza i odczytywanie przyszłości z cienia powstałej formy. Czy wróżby się </a:t>
            </a:r>
            <a:r>
              <a:rPr lang="pl-PL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przyszłość pokaże.</a:t>
            </a:r>
            <a:endParaRPr lang="pl-PL" sz="14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750" name="Picture 294" descr="Znalezione obrazy dla zapytania nietoperze 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3212976"/>
            <a:ext cx="2160240" cy="291204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9752" name="Picture 2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212976"/>
            <a:ext cx="3744416" cy="28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51" name="Picture 2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068960"/>
            <a:ext cx="4176464" cy="313955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sp>
        <p:nvSpPr>
          <p:cNvPr id="19753" name="Rectangle 297"/>
          <p:cNvSpPr>
            <a:spLocks noChangeArrowheads="1"/>
          </p:cNvSpPr>
          <p:nvPr/>
        </p:nvSpPr>
        <p:spPr bwMode="auto">
          <a:xfrm>
            <a:off x="0" y="120878"/>
            <a:ext cx="8496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cs typeface="Arial" pitchFamily="34" charset="0"/>
              </a:rPr>
              <a:t>.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1584176"/>
          </a:xfrm>
        </p:spPr>
        <p:txBody>
          <a:bodyPr>
            <a:noAutofit/>
          </a:bodyPr>
          <a:lstStyle/>
          <a:p>
            <a:pPr algn="ctr"/>
            <a:r>
              <a:rPr lang="pl-PL" b="1" i="1" dirty="0" smtClean="0">
                <a:solidFill>
                  <a:srgbClr val="00B050"/>
                </a:solidFill>
                <a:latin typeface="Comic Sans MS" pitchFamily="66" charset="0"/>
              </a:rPr>
              <a:t>Obowiązki wzywają, </a:t>
            </a:r>
            <a:br>
              <a:rPr lang="pl-PL" b="1" i="1" dirty="0" smtClean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pl-PL" sz="1800" b="1" i="1" dirty="0" smtClean="0">
                <a:solidFill>
                  <a:srgbClr val="00B050"/>
                </a:solidFill>
                <a:latin typeface="Comic Sans MS" pitchFamily="66" charset="0"/>
              </a:rPr>
              <a:t>czyli kolejni goście </a:t>
            </a:r>
            <a:br>
              <a:rPr lang="pl-PL" sz="1800" b="1" i="1" dirty="0" smtClean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pl-PL" sz="1800" b="1" i="1" dirty="0" smtClean="0">
                <a:solidFill>
                  <a:srgbClr val="00B050"/>
                </a:solidFill>
                <a:latin typeface="Comic Sans MS" pitchFamily="66" charset="0"/>
              </a:rPr>
              <a:t> podczas głośnego czytania bajek</a:t>
            </a:r>
            <a:endParaRPr lang="pl-PL" sz="1800" b="1" i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628801"/>
            <a:ext cx="8686800" cy="1080119"/>
          </a:xfrm>
        </p:spPr>
        <p:txBody>
          <a:bodyPr>
            <a:normAutofit/>
          </a:bodyPr>
          <a:lstStyle/>
          <a:p>
            <a:pPr algn="just"/>
            <a:r>
              <a:rPr lang="pl-PL" sz="1400" dirty="0" smtClean="0">
                <a:latin typeface="Arial" pitchFamily="34" charset="0"/>
                <a:cs typeface="Arial" pitchFamily="34" charset="0"/>
              </a:rPr>
              <a:t>29 listopada odwiedziła nas znakomita aktorka </a:t>
            </a:r>
            <a:r>
              <a:rPr lang="pl-PL" sz="1400" dirty="0" err="1" smtClean="0">
                <a:latin typeface="Arial" pitchFamily="34" charset="0"/>
                <a:cs typeface="Arial" pitchFamily="34" charset="0"/>
              </a:rPr>
              <a:t>TliA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„Kubuś” w Kielcach  p. Ewa  </a:t>
            </a:r>
            <a:r>
              <a:rPr lang="pl-PL" sz="1400" dirty="0" err="1" smtClean="0">
                <a:latin typeface="Arial" pitchFamily="34" charset="0"/>
                <a:cs typeface="Arial" pitchFamily="34" charset="0"/>
              </a:rPr>
              <a:t>Lubacz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, która zaprezentowała kilka przepięknych bajek przy pomocy rekwizytów i swojego profesjonalnego głosu. Następnie odbyło się rozstrzygnięcie konkursu „Kukiełki, pacynki” podczas którego była honorowym gościem i wręczała dzieciom nagrody.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 descr="G:\DCIM\100MSDCF\DSC033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08920"/>
            <a:ext cx="417646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G:\DCIM\100MSDCF\DSC033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708920"/>
            <a:ext cx="4176464" cy="349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FF5050"/>
                </a:solidFill>
                <a:latin typeface="Comic Sans MS" pitchFamily="66" charset="0"/>
              </a:rPr>
              <a:t>Oto niektóre nasze kukiełki </a:t>
            </a:r>
            <a:br>
              <a:rPr lang="pl-PL" b="1" dirty="0" smtClean="0">
                <a:solidFill>
                  <a:srgbClr val="FF5050"/>
                </a:solidFill>
                <a:latin typeface="Comic Sans MS" pitchFamily="66" charset="0"/>
              </a:rPr>
            </a:br>
            <a:r>
              <a:rPr lang="pl-PL" b="1" dirty="0" smtClean="0">
                <a:solidFill>
                  <a:srgbClr val="FF5050"/>
                </a:solidFill>
                <a:latin typeface="Comic Sans MS" pitchFamily="66" charset="0"/>
              </a:rPr>
              <a:t>i pacynki</a:t>
            </a:r>
            <a:endParaRPr lang="pl-PL" b="1" dirty="0">
              <a:solidFill>
                <a:srgbClr val="FF5050"/>
              </a:solidFill>
              <a:latin typeface="Comic Sans MS" pitchFamily="66" charset="0"/>
            </a:endParaRPr>
          </a:p>
        </p:txBody>
      </p:sp>
      <p:pic>
        <p:nvPicPr>
          <p:cNvPr id="4" name="Symbol zastępczy zawartości 3" descr="G:\DCIM\100MSDCF\DSC0331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3445164" cy="237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G:\DCIM\100MSDCF\DSC033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12776"/>
            <a:ext cx="374441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G:\DCIM\100MSDCF\DSC033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005064"/>
            <a:ext cx="3672408" cy="264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G:\DCIM\100MSDCF\DSC0332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933056"/>
            <a:ext cx="3600400" cy="269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331</TotalTime>
  <Words>1051</Words>
  <Application>Microsoft Office PowerPoint</Application>
  <PresentationFormat>Pokaz na ekranie (4:3)</PresentationFormat>
  <Paragraphs>58</Paragraphs>
  <Slides>20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Wędrówka</vt:lpstr>
      <vt:lpstr>„CZYTAM, PISZĘ, LICZĘ”</vt:lpstr>
      <vt:lpstr>Odwiedziliśmy bibliotekę</vt:lpstr>
      <vt:lpstr>„Popłynęliśmy” aż do… Oceaniki</vt:lpstr>
      <vt:lpstr> Tu Polskie radio kielce</vt:lpstr>
      <vt:lpstr>Nasza Grupa w teatrze</vt:lpstr>
      <vt:lpstr>                             GŁOŚNE  CZYTANIE BAJEK                    czyli coś dla ducha   </vt:lpstr>
      <vt:lpstr>Teraz coś dla ciała,  czyli Andrzejki i Katarzynki </vt:lpstr>
      <vt:lpstr>Obowiązki wzywają,  czyli kolejni goście   podczas głośnego czytania bajek</vt:lpstr>
      <vt:lpstr>Oto niektóre nasze kukiełki  i pacynki</vt:lpstr>
      <vt:lpstr>„Dzik jest dziki (…)”  – my w nadleśnictwie kielce</vt:lpstr>
      <vt:lpstr>MIKOŁAJOWE DARY </vt:lpstr>
      <vt:lpstr>Odwiedzili nas też rodzice…</vt:lpstr>
      <vt:lpstr>… seniorzy z kieleckiego klubu seniora</vt:lpstr>
      <vt:lpstr>I Pan przemysław krystian</vt:lpstr>
      <vt:lpstr>„Skąd Święty Mikołaj bierze prezenty?” - wizyta czytelniczo-muzyczna uczniów  ze Szkoły Muzycznej w Kielcach</vt:lpstr>
      <vt:lpstr>W świątecznym nastroju</vt:lpstr>
      <vt:lpstr>Niektórzy z nas podczas rozdania nagród w konkursie na „Najpiękniejszy stroik bożonarodzeniowy” </vt:lpstr>
      <vt:lpstr>Oprócz tego wykonaliśmy:</vt:lpstr>
      <vt:lpstr>Slajd 19</vt:lpstr>
      <vt:lpstr> Do zobaczenia    Grupa III 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„CZYTAM, PISZĘ, LICZĘ”</dc:title>
  <dc:creator>Ania</dc:creator>
  <cp:lastModifiedBy>Ania</cp:lastModifiedBy>
  <cp:revision>36</cp:revision>
  <dcterms:created xsi:type="dcterms:W3CDTF">2016-12-30T18:02:36Z</dcterms:created>
  <dcterms:modified xsi:type="dcterms:W3CDTF">2017-01-01T18:56:11Z</dcterms:modified>
</cp:coreProperties>
</file>