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cat>
            <c:strRef>
              <c:f>Arkusz1!$A$2:$A$10</c:f>
              <c:strCache>
                <c:ptCount val="9"/>
                <c:pt idx="0">
                  <c:v>Okulary</c:v>
                </c:pt>
                <c:pt idx="1">
                  <c:v>Kotek</c:v>
                </c:pt>
                <c:pt idx="2">
                  <c:v>Lokomotywa</c:v>
                </c:pt>
                <c:pt idx="3">
                  <c:v>Bambo</c:v>
                </c:pt>
                <c:pt idx="4">
                  <c:v>Warzywa</c:v>
                </c:pt>
                <c:pt idx="5">
                  <c:v>Słoń Trąbalski</c:v>
                </c:pt>
                <c:pt idx="6">
                  <c:v>Dżońcio</c:v>
                </c:pt>
                <c:pt idx="7">
                  <c:v>O Grzesiu kłamczuchu i jego cioci</c:v>
                </c:pt>
                <c:pt idx="8">
                  <c:v>Wieczór zimowy w mieście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Wiersz podobał mi się:</c:v>
                </c:pt>
              </c:strCache>
            </c:strRef>
          </c:tx>
          <c:dLbls>
            <c:dLbl>
              <c:idx val="0"/>
              <c:layout>
                <c:manualLayout>
                  <c:x val="-0.15840113735783065"/>
                  <c:y val="-0.4224662542182228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bardzo  
84%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3671551472732599"/>
                  <c:y val="0.1111111111111111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40393445610965334"/>
                  <c:y val="2.3809523809523812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err="1">
                        <a:solidFill>
                          <a:schemeClr val="tx1"/>
                        </a:solidFill>
                      </a:rPr>
                      <a:t>nie za bardzo
0%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0.23755705016039694"/>
                  <c:y val="9.2175978002749764E-4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tx1"/>
                        </a:solidFill>
                      </a:rPr>
                      <a:t>wcale
0%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Arkusz1!$A$2:$A$9</c:f>
              <c:strCache>
                <c:ptCount val="4"/>
                <c:pt idx="0">
                  <c:v>bardzo  </c:v>
                </c:pt>
                <c:pt idx="1">
                  <c:v>tak sobie</c:v>
                </c:pt>
                <c:pt idx="2">
                  <c:v>nie za bardzo</c:v>
                </c:pt>
                <c:pt idx="3">
                  <c:v>wcale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16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52F4B4A-E307-47E1-839B-29F1B8175CE0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282FD4B-2110-4CA1-A54C-09B9C2E10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D6FDD18-DE22-4C8A-AD4A-80E4D221ED62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BA6C2E0-B7F0-4AB2-8A87-0FCC1A736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A51-C2E5-408A-8504-0C83EDDEDAF4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gif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_KUor0J0KKkk/S-0GhAkOL0I/AAAAAAAADkI/6Gnvz4KX3E0/s1600/3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560840" cy="5062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-1116632" y="188640"/>
            <a:ext cx="9649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Bajkowa kraina w wierszach                      Juliana Tuwima</a:t>
            </a:r>
            <a:endParaRPr lang="pl-PL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20" y="1628800"/>
            <a:ext cx="87129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Jak przedszkolaki z grupy IV realizowały projekt edukacyjny?</a:t>
            </a:r>
          </a:p>
          <a:p>
            <a:pPr algn="ctr"/>
            <a:r>
              <a:rPr lang="pl-PL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Marzec – kwiecień 2013 ROK</a:t>
            </a:r>
            <a:endParaRPr lang="pl-PL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8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4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7504" y="332657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Czytanie, słuchanie i opowiadanie… wierszy Juliana Tuwima</a:t>
            </a:r>
          </a:p>
          <a:p>
            <a:endParaRPr lang="pl-PL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pl-PL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:\DCIM\100MSDCF\DSC0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77208">
            <a:off x="4428201" y="1772387"/>
            <a:ext cx="4318823" cy="3239117"/>
          </a:xfrm>
          <a:prstGeom prst="rect">
            <a:avLst/>
          </a:prstGeom>
          <a:noFill/>
        </p:spPr>
      </p:pic>
      <p:pic>
        <p:nvPicPr>
          <p:cNvPr id="1027" name="Picture 3" descr="H:\DCIM\100MSDCF\DSC00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4032448" cy="3024336"/>
          </a:xfrm>
          <a:prstGeom prst="rect">
            <a:avLst/>
          </a:prstGeom>
          <a:noFill/>
        </p:spPr>
      </p:pic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8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CIM\100MSDCF\DSC0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3744416" cy="2808312"/>
          </a:xfrm>
          <a:prstGeom prst="rect">
            <a:avLst/>
          </a:prstGeom>
          <a:noFill/>
        </p:spPr>
      </p:pic>
      <p:pic>
        <p:nvPicPr>
          <p:cNvPr id="2051" name="Picture 3" descr="H:\DCIM\100MSDCF\DSC00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717032"/>
            <a:ext cx="3672408" cy="2754306"/>
          </a:xfrm>
          <a:prstGeom prst="rect">
            <a:avLst/>
          </a:prstGeom>
          <a:noFill/>
        </p:spPr>
      </p:pic>
      <p:pic>
        <p:nvPicPr>
          <p:cNvPr id="2053" name="Picture 5" descr="H:\DCIM\100MSDCF\DSC002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2775">
            <a:off x="4104769" y="756402"/>
            <a:ext cx="3792421" cy="2720502"/>
          </a:xfrm>
          <a:prstGeom prst="rect">
            <a:avLst/>
          </a:prstGeom>
          <a:noFill/>
        </p:spPr>
      </p:pic>
      <p:pic>
        <p:nvPicPr>
          <p:cNvPr id="2054" name="Picture 6" descr="H:\DCIM\100MSDCF\DSC002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67275">
            <a:off x="323528" y="692696"/>
            <a:ext cx="3744416" cy="2808312"/>
          </a:xfrm>
          <a:prstGeom prst="rect">
            <a:avLst/>
          </a:prstGeom>
          <a:noFill/>
        </p:spPr>
      </p:pic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:\2013-04-13 13 04 2013\13 04 2013 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76872"/>
            <a:ext cx="6212433" cy="4335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trzałka w lewo 5"/>
          <p:cNvSpPr/>
          <p:nvPr/>
        </p:nvSpPr>
        <p:spPr>
          <a:xfrm rot="13442930">
            <a:off x="2737873" y="1373644"/>
            <a:ext cx="1946996" cy="48287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07504" y="332657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Pani Ania napis </a:t>
            </a:r>
            <a:r>
              <a:rPr lang="pl-PL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Rok Juliana Tuwima</a:t>
            </a:r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przedstawia, a w sercach dzieci radość i zabawa….</a:t>
            </a:r>
          </a:p>
          <a:p>
            <a:pPr algn="ctr"/>
            <a:endParaRPr lang="pl-PL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8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80"/>
                            </p:stCondLst>
                            <p:childTnLst>
                              <p:par>
                                <p:cTn id="15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grpSp>
        <p:nvGrpSpPr>
          <p:cNvPr id="11" name="Grupa 10"/>
          <p:cNvGrpSpPr/>
          <p:nvPr/>
        </p:nvGrpSpPr>
        <p:grpSpPr>
          <a:xfrm>
            <a:off x="619012" y="0"/>
            <a:ext cx="7091647" cy="6281420"/>
            <a:chOff x="619012" y="0"/>
            <a:chExt cx="7091647" cy="6281420"/>
          </a:xfrm>
        </p:grpSpPr>
        <p:pic>
          <p:nvPicPr>
            <p:cNvPr id="33794" name="Picture 2" descr="P:\2013-04-13 13 04 2013\13 04 2013 10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230944">
              <a:off x="619012" y="1934938"/>
              <a:ext cx="3259669" cy="4346482"/>
            </a:xfrm>
            <a:prstGeom prst="rect">
              <a:avLst/>
            </a:prstGeom>
            <a:noFill/>
          </p:spPr>
        </p:pic>
        <p:pic>
          <p:nvPicPr>
            <p:cNvPr id="33795" name="Picture 3" descr="P:\2013-04-13 13 04 2013\13 04 2013 11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275802">
              <a:off x="3696703" y="2963228"/>
              <a:ext cx="4013956" cy="3010289"/>
            </a:xfrm>
            <a:prstGeom prst="rect">
              <a:avLst/>
            </a:prstGeom>
            <a:noFill/>
          </p:spPr>
        </p:pic>
        <p:sp>
          <p:nvSpPr>
            <p:cNvPr id="8" name="Objaśnienie w chmurce 7"/>
            <p:cNvSpPr/>
            <p:nvPr/>
          </p:nvSpPr>
          <p:spPr>
            <a:xfrm>
              <a:off x="1331640" y="0"/>
              <a:ext cx="5760640" cy="201622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2267744" y="332656"/>
              <a:ext cx="42484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Pocimy się, sapiemy  i … plakaty malujemy</a:t>
              </a:r>
              <a:endParaRPr lang="pl-PL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P:\2013-04-13 13 04 2013\13 04 2013 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3110664" cy="4147797"/>
          </a:xfrm>
          <a:prstGeom prst="rect">
            <a:avLst/>
          </a:prstGeom>
          <a:noFill/>
        </p:spPr>
      </p:pic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pic>
        <p:nvPicPr>
          <p:cNvPr id="34818" name="Picture 2" descr="P:\2013-04-13 13 04 2013\13 04 2013 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6632"/>
            <a:ext cx="4248472" cy="3186166"/>
          </a:xfrm>
          <a:prstGeom prst="rect">
            <a:avLst/>
          </a:prstGeom>
          <a:noFill/>
        </p:spPr>
      </p:pic>
      <p:pic>
        <p:nvPicPr>
          <p:cNvPr id="34820" name="Picture 4" descr="P:\2013-04-13 13 04 2013\13 04 2013 1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14157">
            <a:off x="825484" y="3045717"/>
            <a:ext cx="4824536" cy="361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P:\2013-04-13 13 04 2013\13 04 2013 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6765">
            <a:off x="869012" y="713709"/>
            <a:ext cx="3748850" cy="2664295"/>
          </a:xfrm>
          <a:prstGeom prst="rect">
            <a:avLst/>
          </a:prstGeom>
          <a:noFill/>
        </p:spPr>
      </p:pic>
      <p:pic>
        <p:nvPicPr>
          <p:cNvPr id="35844" name="Picture 4" descr="P:\2013-04-13 13 04 2013\13 04 2013 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836712"/>
            <a:ext cx="3540106" cy="2654923"/>
          </a:xfrm>
          <a:prstGeom prst="rect">
            <a:avLst/>
          </a:prstGeom>
          <a:noFill/>
        </p:spPr>
      </p:pic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pic>
        <p:nvPicPr>
          <p:cNvPr id="35842" name="Picture 2" descr="P:\2013-04-13 13 04 2013\13 04 2013 0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344">
            <a:off x="4359090" y="3539743"/>
            <a:ext cx="3741900" cy="2806259"/>
          </a:xfrm>
          <a:prstGeom prst="rect">
            <a:avLst/>
          </a:prstGeom>
          <a:noFill/>
        </p:spPr>
      </p:pic>
      <p:pic>
        <p:nvPicPr>
          <p:cNvPr id="35845" name="Picture 5" descr="P:\2013-04-13 13 04 2013\13 04 2013 0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501008"/>
            <a:ext cx="3674224" cy="2755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P:\2013-04-13 13 04 2013\13 04 2013 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5407">
            <a:off x="4491607" y="2941926"/>
            <a:ext cx="2836151" cy="3781759"/>
          </a:xfrm>
          <a:prstGeom prst="rect">
            <a:avLst/>
          </a:prstGeom>
          <a:noFill/>
        </p:spPr>
      </p:pic>
      <p:pic>
        <p:nvPicPr>
          <p:cNvPr id="36868" name="Picture 4" descr="P:\2013-04-13 13 04 2013\13 04 2013 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140968"/>
            <a:ext cx="3648621" cy="2736304"/>
          </a:xfrm>
          <a:prstGeom prst="rect">
            <a:avLst/>
          </a:prstGeom>
          <a:noFill/>
        </p:spPr>
      </p:pic>
      <p:pic>
        <p:nvPicPr>
          <p:cNvPr id="36869" name="Picture 5" descr="P:\2013-04-13 13 04 2013\13 04 2013 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4664"/>
            <a:ext cx="3646606" cy="2734793"/>
          </a:xfrm>
          <a:prstGeom prst="rect">
            <a:avLst/>
          </a:prstGeom>
          <a:noFill/>
        </p:spPr>
      </p:pic>
      <p:pic>
        <p:nvPicPr>
          <p:cNvPr id="36866" name="Picture 2" descr="P:\2013-04-13 13 04 2013\13 04 2013 0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04664"/>
            <a:ext cx="3592807" cy="2694446"/>
          </a:xfrm>
          <a:prstGeom prst="rect">
            <a:avLst/>
          </a:prstGeom>
          <a:noFill/>
        </p:spPr>
      </p:pic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23528" y="260648"/>
            <a:ext cx="74888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Konkurs poetycki ze znajomości treści wierszy Juliana Tuwima</a:t>
            </a:r>
          </a:p>
          <a:p>
            <a:endParaRPr lang="pl-PL" dirty="0"/>
          </a:p>
        </p:txBody>
      </p:sp>
      <p:grpSp>
        <p:nvGrpSpPr>
          <p:cNvPr id="11" name="Grupa 10"/>
          <p:cNvGrpSpPr/>
          <p:nvPr/>
        </p:nvGrpSpPr>
        <p:grpSpPr>
          <a:xfrm>
            <a:off x="971599" y="1412776"/>
            <a:ext cx="7560841" cy="4929410"/>
            <a:chOff x="971599" y="1412776"/>
            <a:chExt cx="7560841" cy="4929410"/>
          </a:xfrm>
        </p:grpSpPr>
        <p:pic>
          <p:nvPicPr>
            <p:cNvPr id="37890" name="Picture 2" descr="P:\2013-04-13 13 04 2013\13 04 2013 1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599" y="2492896"/>
              <a:ext cx="5132691" cy="3849290"/>
            </a:xfrm>
            <a:prstGeom prst="rect">
              <a:avLst/>
            </a:prstGeom>
            <a:noFill/>
          </p:spPr>
        </p:pic>
        <p:sp>
          <p:nvSpPr>
            <p:cNvPr id="9" name="Objaśnienie w chmurce 8"/>
            <p:cNvSpPr/>
            <p:nvPr/>
          </p:nvSpPr>
          <p:spPr>
            <a:xfrm>
              <a:off x="3707904" y="1412776"/>
              <a:ext cx="4824536" cy="2304256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572000" y="1916832"/>
              <a:ext cx="3672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solidFill>
                    <a:schemeClr val="bg1"/>
                  </a:solidFill>
                </a:rPr>
                <a:t>Pytania i odpowiedzi,                 co w naszych                             głowach siedzi?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:\2013-04-13 13 04 2013\13 04 2013 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6935">
            <a:off x="935115" y="130570"/>
            <a:ext cx="2808146" cy="3744416"/>
          </a:xfrm>
          <a:prstGeom prst="rect">
            <a:avLst/>
          </a:prstGeom>
          <a:noFill/>
        </p:spPr>
      </p:pic>
      <p:pic>
        <p:nvPicPr>
          <p:cNvPr id="38915" name="Picture 3" descr="P:\2013-04-13 13 04 2013\13 04 2013 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6594">
            <a:off x="3835050" y="363200"/>
            <a:ext cx="3816424" cy="2862149"/>
          </a:xfrm>
          <a:prstGeom prst="rect">
            <a:avLst/>
          </a:prstGeom>
          <a:noFill/>
        </p:spPr>
      </p:pic>
      <p:pic>
        <p:nvPicPr>
          <p:cNvPr id="38916" name="Picture 4" descr="P:\2013-04-13 13 04 2013\13 04 2013 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84784">
            <a:off x="791111" y="3864519"/>
            <a:ext cx="3336274" cy="2502057"/>
          </a:xfrm>
          <a:prstGeom prst="rect">
            <a:avLst/>
          </a:prstGeom>
          <a:noFill/>
        </p:spPr>
      </p:pic>
      <p:pic>
        <p:nvPicPr>
          <p:cNvPr id="38917" name="Picture 5" descr="P:\2013-04-13 13 04 2013\13 04 2013 0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29216">
            <a:off x="4290174" y="2869205"/>
            <a:ext cx="2808312" cy="3744638"/>
          </a:xfrm>
          <a:prstGeom prst="rect">
            <a:avLst/>
          </a:prstGeom>
          <a:noFill/>
        </p:spPr>
      </p:pic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115616" y="620688"/>
            <a:ext cx="4367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Najlepsi nagrodzeni</a:t>
            </a:r>
            <a:endParaRPr lang="pl-P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:\DCIM\101MSDCF\DSC03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34683" y="2002896"/>
            <a:ext cx="4816959" cy="3612506"/>
          </a:xfrm>
          <a:prstGeom prst="rect">
            <a:avLst/>
          </a:prstGeom>
          <a:noFill/>
        </p:spPr>
      </p:pic>
      <p:pic>
        <p:nvPicPr>
          <p:cNvPr id="1027" name="Picture 3" descr="H:\DCIM\101MSDCF\DSC03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608787" y="2015948"/>
            <a:ext cx="4824536" cy="3618189"/>
          </a:xfrm>
          <a:prstGeom prst="rect">
            <a:avLst/>
          </a:prstGeom>
          <a:noFill/>
        </p:spPr>
      </p:pic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6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s.123rf.com/400wm/400/400/tokhiti/tokhiti0710/tokhiti071000163/1868253-czerwony-byk-stylizowane-beats-a-kopyt-pieniedzy-symbol-gry-na-gieldz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412128" cy="3033338"/>
          </a:xfrm>
          <a:prstGeom prst="rect">
            <a:avLst/>
          </a:prstGeom>
          <a:noFill/>
        </p:spPr>
      </p:pic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83568" y="404664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Informacje o projekcie  ruszyły z kopyta…</a:t>
            </a:r>
            <a:endParaRPr lang="pl-PL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15008" y="4869160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pl-PL" sz="2000" b="1" dirty="0" smtClean="0">
                <a:solidFill>
                  <a:srgbClr val="C00000"/>
                </a:solidFill>
              </a:rPr>
              <a:t>OGŁOSZENIE W KĄCIKU RODZICA</a:t>
            </a:r>
          </a:p>
          <a:p>
            <a:pPr>
              <a:buBlip>
                <a:blip r:embed="rId5"/>
              </a:buBlip>
            </a:pPr>
            <a:r>
              <a:rPr lang="pl-PL" sz="2000" b="1" dirty="0" smtClean="0">
                <a:solidFill>
                  <a:srgbClr val="C00000"/>
                </a:solidFill>
              </a:rPr>
              <a:t>OGŁOSZENIE NA STRONIE INTERNETOWEJ PRZEDSZKOLA</a:t>
            </a:r>
          </a:p>
          <a:p>
            <a:pPr>
              <a:buBlip>
                <a:blip r:embed="rId5"/>
              </a:buBlip>
            </a:pPr>
            <a:r>
              <a:rPr lang="pl-PL" sz="2000" b="1" dirty="0" smtClean="0">
                <a:solidFill>
                  <a:srgbClr val="C00000"/>
                </a:solidFill>
              </a:rPr>
              <a:t>INFORMACJE USTNE O PROJEKCIE PRZEKAZANE RODZICOM I DZIECIOM</a:t>
            </a:r>
            <a:endParaRPr lang="pl-PL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4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44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44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pic>
        <p:nvPicPr>
          <p:cNvPr id="2" name="Picture 2" descr="H:\DCIM\101MSDCF\DSC03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3840653" cy="2880320"/>
          </a:xfrm>
          <a:prstGeom prst="rect">
            <a:avLst/>
          </a:prstGeom>
          <a:noFill/>
        </p:spPr>
      </p:pic>
      <p:pic>
        <p:nvPicPr>
          <p:cNvPr id="2051" name="Picture 3" descr="H:\DCIM\101MSDCF\DSC03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645024"/>
            <a:ext cx="3936670" cy="2952328"/>
          </a:xfrm>
          <a:prstGeom prst="rect">
            <a:avLst/>
          </a:prstGeom>
          <a:noFill/>
        </p:spPr>
      </p:pic>
      <p:pic>
        <p:nvPicPr>
          <p:cNvPr id="2053" name="Picture 5" descr="H:\DCIM\101MSDCF\DSC034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90157">
            <a:off x="2213163" y="1177436"/>
            <a:ext cx="3594090" cy="269540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11560" y="548680"/>
            <a:ext cx="6361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Rozdanie dyplomów i nagród</a:t>
            </a:r>
            <a:endParaRPr lang="pl-P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6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6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11560" y="404664"/>
            <a:ext cx="6552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Album źródłem wiedzy o życiu i twórczości Juliana Tuwima</a:t>
            </a:r>
            <a:endParaRPr lang="pl-P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:\DCIM\101MSDCF\DSC03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7056784" cy="448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CIM\101MSDCF\DSC03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456588" cy="2592288"/>
          </a:xfrm>
          <a:prstGeom prst="rect">
            <a:avLst/>
          </a:prstGeom>
          <a:noFill/>
        </p:spPr>
      </p:pic>
      <p:pic>
        <p:nvPicPr>
          <p:cNvPr id="4099" name="Picture 3" descr="H:\DCIM\101MSDCF\DSC03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620688"/>
            <a:ext cx="3547263" cy="2520280"/>
          </a:xfrm>
          <a:prstGeom prst="rect">
            <a:avLst/>
          </a:prstGeom>
          <a:noFill/>
        </p:spPr>
      </p:pic>
      <p:pic>
        <p:nvPicPr>
          <p:cNvPr id="4100" name="Picture 4" descr="H:\DCIM\101MSDCF\DSC034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3552605" cy="2664296"/>
          </a:xfrm>
          <a:prstGeom prst="rect">
            <a:avLst/>
          </a:prstGeom>
          <a:noFill/>
        </p:spPr>
      </p:pic>
      <p:pic>
        <p:nvPicPr>
          <p:cNvPr id="4101" name="Picture 5" descr="H:\DCIM\101MSDCF\DSC034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212976"/>
            <a:ext cx="3552605" cy="2664296"/>
          </a:xfrm>
          <a:prstGeom prst="rect">
            <a:avLst/>
          </a:prstGeom>
          <a:noFill/>
        </p:spPr>
      </p:pic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11663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Zapraszam na finał projektu – inscenizacje wierszy Juliana Tuwima w następującej kolejności :</a:t>
            </a:r>
            <a:endParaRPr lang="pl-P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504" y="1052736"/>
            <a:ext cx="48895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Grzesiu kłamczuchu i o jego cioci</a:t>
            </a:r>
          </a:p>
          <a:p>
            <a:pPr>
              <a:buBlip>
                <a:blip r:embed="rId3"/>
              </a:buBlip>
            </a:pPr>
            <a:r>
              <a:rPr lang="pl-PL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Bambo</a:t>
            </a:r>
            <a:endParaRPr lang="pl-PL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pl-PL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Okulary</a:t>
            </a:r>
          </a:p>
          <a:p>
            <a:pPr>
              <a:buBlip>
                <a:blip r:embed="rId3"/>
              </a:buBlip>
            </a:pPr>
            <a:r>
              <a:rPr lang="pl-PL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Zosia </a:t>
            </a:r>
            <a:r>
              <a:rPr lang="pl-PL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Samosia</a:t>
            </a:r>
            <a:endParaRPr lang="pl-PL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pl-PL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Rzepka</a:t>
            </a:r>
            <a:endParaRPr lang="pl-PL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62" name="Picture 2" descr="https://encrypted-tbn2.gstatic.com/images?q=tbn:ANd9GcQPMI10cZykCMl00B0NvnjoimS_Lo15qWQe3W3nmPUGtpoQyx4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484784"/>
            <a:ext cx="2435739" cy="2368757"/>
          </a:xfrm>
          <a:prstGeom prst="rect">
            <a:avLst/>
          </a:prstGeom>
          <a:noFill/>
        </p:spPr>
      </p:pic>
      <p:pic>
        <p:nvPicPr>
          <p:cNvPr id="40964" name="Picture 4" descr="https://encrypted-tbn0.gstatic.com/images?q=tbn:ANd9GcSsuZTaHdarf5h1DM0B8dUVpubB3i3FoqfXrIcIx7I0oFvE6sas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573016"/>
            <a:ext cx="2525776" cy="2538158"/>
          </a:xfrm>
          <a:prstGeom prst="rect">
            <a:avLst/>
          </a:prstGeom>
          <a:noFill/>
        </p:spPr>
      </p:pic>
      <p:pic>
        <p:nvPicPr>
          <p:cNvPr id="40968" name="Picture 8" descr="https://encrypted-tbn3.gstatic.com/images?q=tbn:ANd9GcSw9urQgbGyWeXEIVMb7cLN__8_djXJ2xQeUGC2xBLygDWkMlI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3016"/>
            <a:ext cx="2606733" cy="2495948"/>
          </a:xfrm>
          <a:prstGeom prst="rect">
            <a:avLst/>
          </a:prstGeom>
          <a:noFill/>
        </p:spPr>
      </p:pic>
      <p:pic>
        <p:nvPicPr>
          <p:cNvPr id="40970" name="Picture 10" descr="https://encrypted-tbn2.gstatic.com/images?q=tbn:ANd9GcS0KAry6Hxinj159fX6oA6VNrzkybns461i66l9QYpDm-ZrMI0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573016"/>
            <a:ext cx="2678240" cy="2555776"/>
          </a:xfrm>
          <a:prstGeom prst="rect">
            <a:avLst/>
          </a:prstGeom>
          <a:noFill/>
        </p:spPr>
      </p:pic>
      <p:pic>
        <p:nvPicPr>
          <p:cNvPr id="40966" name="Picture 6" descr="https://encrypted-tbn0.gstatic.com/images?q=tbn:ANd9GcTfR3WbmR5-LwD9_RXGUfwBB2CfZuOpZeByVhVgv9599vYyU47m0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1484784"/>
            <a:ext cx="3347864" cy="2231910"/>
          </a:xfrm>
          <a:prstGeom prst="rect">
            <a:avLst/>
          </a:prstGeom>
          <a:noFill/>
        </p:spPr>
      </p:pic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3419872" y="630932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                   </a:t>
            </a:r>
            <a:r>
              <a:rPr lang="pl-PL" sz="2000" b="1" i="1" dirty="0" smtClean="0"/>
              <a:t>Opracowała: mgr Anna Chmielewska</a:t>
            </a:r>
            <a:endParaRPr lang="pl-PL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8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8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8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8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8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8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280"/>
                            </p:stCondLst>
                            <p:childTnLst>
                              <p:par>
                                <p:cTn id="9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Documents and Settings\przemo\Ustawienia lokalne\Temporary Internet Files\Content.IE5\2EP2X70K\MC90019246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25144"/>
            <a:ext cx="1800200" cy="1329799"/>
          </a:xfrm>
          <a:prstGeom prst="rect">
            <a:avLst/>
          </a:prstGeom>
          <a:noFill/>
        </p:spPr>
      </p:pic>
      <p:pic>
        <p:nvPicPr>
          <p:cNvPr id="18436" name="Picture 4" descr="C:\Documents and Settings\przemo\Ustawienia lokalne\Temporary Internet Files\Content.IE5\7RYGY1QE\MC9002327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00400" y="2204864"/>
            <a:ext cx="3600400" cy="3711413"/>
          </a:xfrm>
          <a:prstGeom prst="rect">
            <a:avLst/>
          </a:prstGeom>
          <a:noFill/>
        </p:spPr>
      </p:pic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40466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Odkurzamy książeczki                   i czytamy dzieciom wiersze        i bajeczki – wyniki ankiety</a:t>
            </a:r>
            <a:endParaRPr lang="pl-PL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4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4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7037E-7 L 0.59445 0.002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07504" y="188640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Wyniki ankiety</a:t>
            </a:r>
            <a:endParaRPr lang="pl-PL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996952"/>
            <a:ext cx="8136904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Cel główny: 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dirty="0" smtClean="0">
                <a:latin typeface="Calibri" pitchFamily="34" charset="0"/>
                <a:ea typeface="Times New Roman" pitchFamily="18" charset="0"/>
              </a:rPr>
              <a:t>Zainteresowanie dzieci czytaniem wierszy Juliana Tuwima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Cele szczegółowe: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Zbadanie jakie wiersze najchętniej lubią czytać/ słuchać dzieci 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Uzyskanie informacji, czy rodzice potrafią zachęcić dzieci do czytania wierszy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Sprawdzenie, ile osób okazało się obowiązkowymi i rzetelnie wypełniło powierzone mu zadanie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Ustalenie, czy badane dzieci potrafią wymienić swój ulubiony  wiersz Juliana Tuwima jeszcze przed przystąpieniem do projektu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98072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Times New Roman" pitchFamily="18" charset="0"/>
              </a:rPr>
              <a:t>Informacje ogólne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Arial" pitchFamily="34" charset="0"/>
                <a:ea typeface="Calibri" pitchFamily="34" charset="0"/>
              </a:rPr>
              <a:t>	</a:t>
            </a:r>
            <a:r>
              <a:rPr lang="pl-PL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Ankieta została przeprowadzona w Przedszkolu Samorządowym Nr 25       w Kielcach, ul. Wojewódzka 12 b. Rozdano 31 ankiet z których 20 wróciło. Jedna została wypełniona błędnie. W sumie wyniki oparto na 19 ankietach wypełnionych przez dzieci z grupy IV. Wśród badanych było 11 dziewczynek i 9 chłopców. Ankietowani  nie byli anonimowi, każdy respondent podawał swoje imię, czasami również nazwisko, wypełniał do jakiej grupy uczęszcza, jaki utwór Juliana Tuwima przeczytał, określał   w jakim stopniu się on mu podobał i o czym mówi.</a:t>
            </a:r>
            <a:endParaRPr lang="pl-PL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07504" y="18864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1. Przeczytałam/ - </a:t>
            </a:r>
            <a:r>
              <a:rPr lang="pl-PL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em</a:t>
            </a:r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wiersz Juliana Tuwima pod tytułem….</a:t>
            </a:r>
          </a:p>
          <a:p>
            <a:pPr algn="ctr"/>
            <a:endParaRPr lang="pl-PL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395536" y="1243012"/>
          <a:ext cx="6919664" cy="499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07504" y="188640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Wnioski</a:t>
            </a:r>
          </a:p>
          <a:p>
            <a:pPr algn="ctr"/>
            <a:endParaRPr lang="pl-PL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908720"/>
            <a:ext cx="738031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Najpopularniejszym wierszem według ankietowanych okazał się wiersz, pt. „Okulary”. Dalej uplasował się „Kotek” na równi                          z „Lokomotywą”. Pozostałe przeczytała taka sama liczba respondentów.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0" name="Picture 2" descr="C:\Documents and Settings\przemo\Ustawienia lokalne\Temporary Internet Files\Content.IE5\7RYGY1QE\MC9003316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636912"/>
            <a:ext cx="3168352" cy="3218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2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827584" y="404664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2. Wiersz podobał mi się:</a:t>
            </a:r>
          </a:p>
          <a:p>
            <a:pPr algn="ctr"/>
            <a:endParaRPr lang="pl-PL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611560" y="1484784"/>
          <a:ext cx="613447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83568" y="332656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Wnioski</a:t>
            </a:r>
          </a:p>
          <a:p>
            <a:pPr algn="ctr"/>
            <a:endParaRPr lang="pl-PL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99592" y="1412776"/>
            <a:ext cx="648072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Ankietowanej grupie dzieci                     w większości bardzo podobał się czytany wiersz – jest to wynik pocieszający. 16  %  respondentów przeczytany wiersz podobał się tak sobie. Żadna z osób ankietowanych  nie odpowiedziała, że wiersz nie za bardzo się podobał lub wcale się nie podobał.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rzemo\Ustawienia lokalne\Temporary Internet Files\Content.IE5\7RYGY1QE\MC9004404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019672" cy="20196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83568" y="332656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Wnioski końcowe:</a:t>
            </a:r>
          </a:p>
          <a:p>
            <a:pPr algn="ctr"/>
            <a:endParaRPr lang="pl-PL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1124744"/>
            <a:ext cx="79208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Większość dzieci lubi czytać / słuchać książki pod warunkiem, że są ciekawe i rozwijają wyobraźnię;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Część badanej grupy potrafiła jasno określić własne zainteresowania czytelnicze;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Zdecydowana większość rodziców zachęcała swoje dzieci do czytania wierszy Juliana Tuwima;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2/3 osób uczęszczających do grupy wykazała się obowiązkowością                  i rzetelnie wypełniła ankietę;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Należy uzmysłowić rodzicom, że książka powinna towarzyszyć dziecku od najmłodszych lat i  jest w konsekwencji podstawą do zdobycia lepszego wykształcenia.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Należy uświadomić i pokazać dzieciom, że wiersze i bajki wzbogacają człowieka duchowo, czasami dają odpowiedzi na trudne pytania, pokazuje jak żyć i są ważnym elementem w rozwoju człowieka.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tComp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D00E1A-7F7D-447F-B718-0A5AB3234F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CertCompCourse</Template>
  <TotalTime>0</TotalTime>
  <Words>327</Words>
  <Application>Microsoft Office PowerPoint</Application>
  <PresentationFormat>Pokaz na ekranie (4:3)</PresentationFormat>
  <Paragraphs>75</Paragraphs>
  <Slides>23</Slides>
  <Notes>23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CertCompCourse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2013-04-07T04:20:57Z</dcterms:created>
  <dcterms:modified xsi:type="dcterms:W3CDTF">2013-04-21T17:04:30Z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TC101641899990</vt:lpwstr>
  </property>
</Properties>
</file>